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4" r:id="rId13"/>
    <p:sldId id="260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3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5.png"/><Relationship Id="rId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5.png"/><Relationship Id="rId3" Type="http://schemas.openxmlformats.org/officeDocument/2006/relationships/image" Target="../media/image29.png"/><Relationship Id="rId21" Type="http://schemas.openxmlformats.org/officeDocument/2006/relationships/image" Target="../media/image4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4.png"/><Relationship Id="rId2" Type="http://schemas.openxmlformats.org/officeDocument/2006/relationships/image" Target="../media/image28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g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0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866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Self-consistent field theory (SCFT) describes coupled interactions and provides ____</a:t>
            </a:r>
          </a:p>
          <a:p>
            <a:r>
              <a:rPr lang="en-US" dirty="0"/>
              <a:t>High charge fractions broaden the conformational possibilities to microphase segregated brushes</a:t>
            </a:r>
          </a:p>
          <a:p>
            <a:pPr lvl="1"/>
            <a:r>
              <a:rPr lang="en-US" dirty="0"/>
              <a:t>Mushroom conformations as described in a “locked-in-layer” model</a:t>
            </a:r>
          </a:p>
          <a:p>
            <a:r>
              <a:rPr lang="en-US" dirty="0"/>
              <a:t>Including chemical specificity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824"/>
            <a:ext cx="10515600" cy="51092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Wang Group</a:t>
            </a:r>
          </a:p>
          <a:p>
            <a:pPr lvl="1"/>
            <a:r>
              <a:rPr lang="en-US" u="sng" dirty="0"/>
              <a:t>Prof. Rui Wang</a:t>
            </a:r>
          </a:p>
          <a:p>
            <a:pPr lvl="1"/>
            <a:r>
              <a:rPr lang="en-US" u="sng" dirty="0"/>
              <a:t>Dr. Chao Duan</a:t>
            </a:r>
          </a:p>
          <a:p>
            <a:pPr lvl="1"/>
            <a:r>
              <a:rPr lang="en-US" dirty="0"/>
              <a:t>Nikhil Agrawal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</a:p>
          <a:p>
            <a:pPr lvl="1"/>
            <a:endParaRPr lang="en-US" dirty="0"/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This material is based upon work supported by the National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Science Foundation Graduate Research Fellowship under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Grant No. DGE 2146752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938" y="1761471"/>
            <a:ext cx="2173287" cy="20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79" y="4681110"/>
            <a:ext cx="1815042" cy="181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90" y="1761471"/>
            <a:ext cx="1965325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87BC-4C34-6A5C-2AE7-52093AE29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E965-67C8-83B2-50B9-665CA948FF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41E8D-55C1-99C4-5EF5-10F746DDCF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F0AF2-9F88-0212-30F2-ADA3E42CCD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F2BB-5E9E-FBDA-B15D-26F84DE6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D622D-708A-F241-2841-11D37F6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2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Polymer brushes are /interesting/ for both applications and biological understanding</a:t>
            </a:r>
          </a:p>
          <a:p>
            <a:r>
              <a:rPr lang="en-US" dirty="0"/>
              <a:t>Systematic study explores possible phase space for discovery of new conformational targets and possible transition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 helps to understand mechanisms and structures that are not experimentally available or not predicted</a:t>
            </a:r>
          </a:p>
          <a:p>
            <a:r>
              <a:rPr lang="en-US" dirty="0"/>
              <a:t>Few theories can handle electrostatics, while others make compromises on polymer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833111" y="1805911"/>
            <a:ext cx="4218372" cy="3128863"/>
            <a:chOff x="1844950" y="2616512"/>
            <a:chExt cx="4218372" cy="312886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32814" y="4975330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29226" y="4982442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5489" y="1490428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3402" y="148349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7079" y="1411044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796301" y="101093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1100724" y="1090318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36505" y="3790005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" y="4278091"/>
            <a:ext cx="3091596" cy="248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554968" y="3931032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25A7CE-B8B1-1540-B964-DF079BA868F3}"/>
              </a:ext>
            </a:extLst>
          </p:cNvPr>
          <p:cNvGrpSpPr/>
          <p:nvPr/>
        </p:nvGrpSpPr>
        <p:grpSpPr>
          <a:xfrm>
            <a:off x="3137509" y="4381501"/>
            <a:ext cx="3222383" cy="2339974"/>
            <a:chOff x="8350225" y="4573429"/>
            <a:chExt cx="3273043" cy="237676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326C214-7F4C-CF39-138E-9FE734A37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7794" y="4573429"/>
              <a:ext cx="3245474" cy="2376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E3F9AC-7C26-9EDB-52B3-F18355BB3713}"/>
                </a:ext>
              </a:extLst>
            </p:cNvPr>
            <p:cNvSpPr/>
            <p:nvPr/>
          </p:nvSpPr>
          <p:spPr>
            <a:xfrm>
              <a:off x="8350225" y="4603994"/>
              <a:ext cx="321733" cy="240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7C675D-C5F0-FD74-10C9-EBE34D6CCFCA}"/>
              </a:ext>
            </a:extLst>
          </p:cNvPr>
          <p:cNvGrpSpPr/>
          <p:nvPr/>
        </p:nvGrpSpPr>
        <p:grpSpPr>
          <a:xfrm>
            <a:off x="6272490" y="4381501"/>
            <a:ext cx="3703308" cy="2354204"/>
            <a:chOff x="6298368" y="4381501"/>
            <a:chExt cx="3703308" cy="23542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38DA1F-1B53-6692-B938-FAAE3F9753F6}"/>
                </a:ext>
              </a:extLst>
            </p:cNvPr>
            <p:cNvGrpSpPr/>
            <p:nvPr/>
          </p:nvGrpSpPr>
          <p:grpSpPr>
            <a:xfrm>
              <a:off x="6298368" y="4381501"/>
              <a:ext cx="3703308" cy="2354204"/>
              <a:chOff x="6677739" y="4353042"/>
              <a:chExt cx="3703308" cy="2354204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3ACCF892-3562-D18C-63B1-7C4A0672C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7739" y="4367271"/>
                <a:ext cx="3703308" cy="2339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4EAC5E5-8701-22F4-C4D9-3728E2D0112C}"/>
                  </a:ext>
                </a:extLst>
              </p:cNvPr>
              <p:cNvGrpSpPr/>
              <p:nvPr/>
            </p:nvGrpSpPr>
            <p:grpSpPr>
              <a:xfrm>
                <a:off x="7737894" y="4353042"/>
                <a:ext cx="1011876" cy="1169987"/>
                <a:chOff x="7737894" y="4353042"/>
                <a:chExt cx="1011876" cy="1169987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08CB896-F9FC-29FD-F949-A545B5C91C69}"/>
                    </a:ext>
                  </a:extLst>
                </p:cNvPr>
                <p:cNvCxnSpPr/>
                <p:nvPr/>
              </p:nvCxnSpPr>
              <p:spPr>
                <a:xfrm flipH="1">
                  <a:off x="7737894" y="4620209"/>
                  <a:ext cx="739185" cy="9028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07EBFC6-7763-245A-4E28-25FF1BEA7853}"/>
                    </a:ext>
                  </a:extLst>
                </p:cNvPr>
                <p:cNvSpPr txBox="1"/>
                <p:nvPr/>
              </p:nvSpPr>
              <p:spPr>
                <a:xfrm>
                  <a:off x="8480144" y="4353042"/>
                  <a:ext cx="2696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28F107-3523-3198-5EDD-9E3A8DCD5628}"/>
                </a:ext>
              </a:extLst>
            </p:cNvPr>
            <p:cNvSpPr/>
            <p:nvPr/>
          </p:nvSpPr>
          <p:spPr>
            <a:xfrm>
              <a:off x="6309446" y="4404227"/>
              <a:ext cx="316753" cy="237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62265" y="4395730"/>
            <a:ext cx="2903857" cy="2404932"/>
            <a:chOff x="9667514" y="4367271"/>
            <a:chExt cx="2903857" cy="240493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514" y="4375768"/>
              <a:ext cx="2903857" cy="2396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506</Words>
  <Application>Microsoft Office PowerPoint</Application>
  <PresentationFormat>Widescreen</PresentationFormat>
  <Paragraphs>157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can be used to describe IDP-derived brush</vt:lpstr>
      <vt:lpstr>Conclusions</vt:lpstr>
      <vt:lpstr>Acknowledgements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</cp:revision>
  <dcterms:created xsi:type="dcterms:W3CDTF">2022-03-28T18:43:16Z</dcterms:created>
  <dcterms:modified xsi:type="dcterms:W3CDTF">2023-03-02T05:34:50Z</dcterms:modified>
</cp:coreProperties>
</file>